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2" r:id="rId5"/>
    <p:sldId id="265" r:id="rId6"/>
    <p:sldId id="266" r:id="rId7"/>
    <p:sldId id="268" r:id="rId8"/>
    <p:sldId id="270" r:id="rId9"/>
    <p:sldId id="272" r:id="rId10"/>
    <p:sldId id="260" r:id="rId11"/>
    <p:sldId id="261" r:id="rId12"/>
    <p:sldId id="263" r:id="rId13"/>
    <p:sldId id="267" r:id="rId14"/>
    <p:sldId id="264" r:id="rId15"/>
    <p:sldId id="269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Dyslexia?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1" y="4800600"/>
            <a:ext cx="10214268" cy="1691640"/>
          </a:xfrm>
        </p:spPr>
        <p:txBody>
          <a:bodyPr>
            <a:normAutofit/>
          </a:bodyPr>
          <a:lstStyle/>
          <a:p>
            <a:r>
              <a:rPr lang="en-US" dirty="0"/>
              <a:t>Pop Quiz</a:t>
            </a:r>
          </a:p>
          <a:p>
            <a:endParaRPr lang="en-US" dirty="0"/>
          </a:p>
          <a:p>
            <a:r>
              <a:rPr lang="en-US" sz="1600" dirty="0"/>
              <a:t>Quiz content comes from the Prezi and PowerPoint that you viewed in Lessons #1 and </a:t>
            </a:r>
            <a:r>
              <a:rPr lang="en-US" sz="1600"/>
              <a:t>#2.</a:t>
            </a:r>
            <a:endParaRPr lang="en-CA" sz="1600" dirty="0"/>
          </a:p>
        </p:txBody>
      </p:sp>
      <p:pic>
        <p:nvPicPr>
          <p:cNvPr id="4" name="slide1">
            <a:hlinkClick r:id="" action="ppaction://media"/>
            <a:extLst>
              <a:ext uri="{FF2B5EF4-FFF2-40B4-BE49-F238E27FC236}">
                <a16:creationId xmlns:a16="http://schemas.microsoft.com/office/drawing/2014/main" id="{E1E91D34-BCDB-43A3-9AA4-F21142B1E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0592" y="5104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True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969" y="2067698"/>
            <a:ext cx="8595360" cy="2125362"/>
          </a:xfrm>
        </p:spPr>
        <p:txBody>
          <a:bodyPr>
            <a:normAutofit/>
          </a:bodyPr>
          <a:lstStyle/>
          <a:p>
            <a:r>
              <a:rPr lang="en-CA" sz="3200" dirty="0"/>
              <a:t>Sally </a:t>
            </a:r>
            <a:r>
              <a:rPr lang="en-CA" sz="3200" dirty="0" err="1"/>
              <a:t>Shaywitz</a:t>
            </a:r>
            <a:r>
              <a:rPr lang="en-CA" sz="3200" dirty="0"/>
              <a:t> says, “People with dyslexia have trouble matching the letters they see on the page with the sounds those letters and combinations of letters make.”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280483" y="569495"/>
            <a:ext cx="41889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#1</a:t>
            </a:r>
          </a:p>
          <a:p>
            <a:r>
              <a:rPr lang="en-CA" sz="1400" dirty="0"/>
              <a:t>People with dyslexia have trouble matching the letters they see on the page with the sounds those letters and combinations of letters make.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54" y="4151664"/>
            <a:ext cx="4398918" cy="23391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6687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1026695"/>
          </a:xfrm>
        </p:spPr>
        <p:txBody>
          <a:bodyPr>
            <a:noAutofit/>
          </a:bodyPr>
          <a:lstStyle/>
          <a:p>
            <a:r>
              <a:rPr lang="en-CA" sz="3200" dirty="0"/>
              <a:t>The International Dyslexia Association says, “Dyslexia is a specific learning disability that is neurobiological in origin.”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0483" y="569495"/>
            <a:ext cx="2972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#2</a:t>
            </a:r>
          </a:p>
          <a:p>
            <a:r>
              <a:rPr lang="en-US" sz="1400" dirty="0"/>
              <a:t>Dyslexia is </a:t>
            </a:r>
            <a:r>
              <a:rPr lang="en-US" sz="1400" b="1" dirty="0"/>
              <a:t>not</a:t>
            </a:r>
            <a:r>
              <a:rPr lang="en-US" sz="1400" dirty="0"/>
              <a:t> a neurobiological learning disorder.</a:t>
            </a:r>
            <a:endParaRPr lang="en-CA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64" y="3394155"/>
            <a:ext cx="6046573" cy="337405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4927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1026695"/>
          </a:xfrm>
        </p:spPr>
        <p:txBody>
          <a:bodyPr>
            <a:noAutofit/>
          </a:bodyPr>
          <a:lstStyle/>
          <a:p>
            <a:r>
              <a:rPr lang="en-CA" sz="3200" dirty="0"/>
              <a:t>It is estimated that 15-20% of people are dyslexic.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0484" y="569495"/>
            <a:ext cx="2662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#3</a:t>
            </a:r>
          </a:p>
          <a:p>
            <a:r>
              <a:rPr lang="en-US" sz="1400" dirty="0"/>
              <a:t>40% of people are dyslexic.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73959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80483" y="569495"/>
            <a:ext cx="44490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#4</a:t>
            </a:r>
          </a:p>
          <a:p>
            <a:r>
              <a:rPr lang="en-US" sz="1400" dirty="0"/>
              <a:t>The brain scans of dyslexic readers show increased activation in the of the brain that is known as “Broca’s Area.”</a:t>
            </a:r>
            <a:endParaRPr lang="en-CA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10" y="2018271"/>
            <a:ext cx="6952735" cy="35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5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036332" y="443765"/>
            <a:ext cx="4337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#5</a:t>
            </a:r>
          </a:p>
          <a:p>
            <a:r>
              <a:rPr lang="en-US" sz="1400" dirty="0"/>
              <a:t>After effective reading interventions, the brain scans of dyslexic students look much more like those of non-dyslexic readers. </a:t>
            </a:r>
            <a:endParaRPr lang="en-CA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82" y="1978219"/>
            <a:ext cx="6127704" cy="43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80484" y="569495"/>
            <a:ext cx="367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#6</a:t>
            </a:r>
          </a:p>
          <a:p>
            <a:r>
              <a:rPr lang="en-US" sz="1400" dirty="0"/>
              <a:t>Dyslexic readers struggle with pseudowords (made-up words). </a:t>
            </a: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51005" y="2281881"/>
            <a:ext cx="640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Pseudowords</a:t>
            </a:r>
            <a:r>
              <a:rPr lang="en-US" dirty="0"/>
              <a:t> are a great way to expose poor decoding skills.  Since the student has not seen the word before, they will have to use their decoding skills to figure it out.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2" y="3501421"/>
            <a:ext cx="10074639" cy="135066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207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80484" y="569495"/>
            <a:ext cx="266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#7</a:t>
            </a:r>
          </a:p>
          <a:p>
            <a:r>
              <a:rPr lang="en-US" sz="1400" dirty="0"/>
              <a:t>Dyslexic see letters as reversed when they read.</a:t>
            </a: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747905" y="1895057"/>
            <a:ext cx="64090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“This was proven inaccurate by a study by Professor Frank </a:t>
            </a:r>
            <a:r>
              <a:rPr lang="en-CA" dirty="0" err="1"/>
              <a:t>Vellutino</a:t>
            </a:r>
            <a:r>
              <a:rPr lang="en-CA" dirty="0"/>
              <a:t> while at the University at Albany. He asked dyslexic and non-dyslexic American students to reproduce a series of Hebrew letters that none of them had ever seen before. The dyslexic students were able to perform the task just as accurately as the non-dyslexic students, showing that their dyslexia did not affect their eyesight.”</a:t>
            </a:r>
          </a:p>
          <a:p>
            <a:r>
              <a:rPr lang="en-US" sz="1400" dirty="0"/>
              <a:t>       Excerpt from the University of Michigan’s </a:t>
            </a:r>
            <a:r>
              <a:rPr lang="en-US" sz="1400" i="1" dirty="0"/>
              <a:t>Dyslexia Help </a:t>
            </a:r>
            <a:r>
              <a:rPr lang="en-US" sz="1400" dirty="0"/>
              <a:t>website</a:t>
            </a:r>
            <a:endParaRPr lang="en-CA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52" y="4622560"/>
            <a:ext cx="3924944" cy="17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3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423096" y="451255"/>
            <a:ext cx="3173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#8</a:t>
            </a:r>
          </a:p>
          <a:p>
            <a:r>
              <a:rPr lang="en-US" sz="1400" dirty="0"/>
              <a:t>Dyslexics usually have intelligence levels that are below average</a:t>
            </a:r>
            <a:r>
              <a:rPr lang="en-CA" sz="1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7905" y="1895057"/>
            <a:ext cx="39609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Sally </a:t>
            </a:r>
            <a:r>
              <a:rPr lang="en-US" sz="2000" dirty="0" err="1"/>
              <a:t>Shaywitz</a:t>
            </a:r>
            <a:r>
              <a:rPr lang="en-US" sz="2000" dirty="0"/>
              <a:t> says, “..</a:t>
            </a:r>
            <a:r>
              <a:rPr lang="en-CA" sz="2000" dirty="0"/>
              <a:t>dyslexia is</a:t>
            </a:r>
            <a:r>
              <a:rPr lang="en-CA" sz="2000" b="1" dirty="0"/>
              <a:t> </a:t>
            </a:r>
            <a:r>
              <a:rPr lang="en-CA" sz="2000" b="1" u="sng" dirty="0"/>
              <a:t>an </a:t>
            </a:r>
            <a:r>
              <a:rPr lang="en-CA" sz="2000" b="1" i="1" u="sng" dirty="0"/>
              <a:t>unexpected</a:t>
            </a:r>
            <a:r>
              <a:rPr lang="en-CA" sz="2000" b="1" u="sng" dirty="0"/>
              <a:t> difficulty in reading in an individual who has the intelligence to be a much better reader</a:t>
            </a:r>
            <a:r>
              <a:rPr lang="en-CA" sz="2000" b="1" dirty="0"/>
              <a:t>.</a:t>
            </a:r>
            <a:r>
              <a:rPr lang="en-CA" sz="2000" dirty="0"/>
              <a:t> While people with dyslexia are slow readers, they often, paradoxically, are very fast and creative thinkers with strong reasoning abilities.”</a:t>
            </a:r>
          </a:p>
          <a:p>
            <a:endParaRPr lang="en-CA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37" y="1490856"/>
            <a:ext cx="4039164" cy="460121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583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891" y="3984512"/>
            <a:ext cx="9418320" cy="1343526"/>
          </a:xfrm>
        </p:spPr>
        <p:txBody>
          <a:bodyPr>
            <a:noAutofit/>
          </a:bodyPr>
          <a:lstStyle/>
          <a:p>
            <a:r>
              <a:rPr lang="en-CA" sz="5400" dirty="0"/>
              <a:t>People with dyslexia have trouble matching the letters they see on the page with the sounds those letters and combinations of letters make.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8051" y="528305"/>
            <a:ext cx="26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#1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7919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29198" y="847183"/>
            <a:ext cx="8202971" cy="4041648"/>
          </a:xfrm>
        </p:spPr>
        <p:txBody>
          <a:bodyPr/>
          <a:lstStyle/>
          <a:p>
            <a:r>
              <a:rPr lang="en-US" dirty="0"/>
              <a:t>Dyslexia is </a:t>
            </a:r>
            <a:r>
              <a:rPr lang="en-US" b="1" dirty="0"/>
              <a:t>not</a:t>
            </a:r>
            <a:r>
              <a:rPr lang="en-US" dirty="0"/>
              <a:t> a neurobiological learning disorder.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504701" y="585573"/>
            <a:ext cx="26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#2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9669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37436" y="1425145"/>
            <a:ext cx="8202971" cy="2549285"/>
          </a:xfrm>
        </p:spPr>
        <p:txBody>
          <a:bodyPr/>
          <a:lstStyle/>
          <a:p>
            <a:r>
              <a:rPr lang="en-US" dirty="0"/>
              <a:t>40% of people are dyslexic.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735360" y="610684"/>
            <a:ext cx="26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#3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0963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3868" y="2907955"/>
            <a:ext cx="8202971" cy="2549285"/>
          </a:xfrm>
        </p:spPr>
        <p:txBody>
          <a:bodyPr>
            <a:noAutofit/>
          </a:bodyPr>
          <a:lstStyle/>
          <a:p>
            <a:r>
              <a:rPr lang="en-US" sz="5400" dirty="0"/>
              <a:t>The brain scans of dyslexic readers show increased activation in the of the brain that is known as “</a:t>
            </a:r>
            <a:r>
              <a:rPr lang="en-US" sz="5400" dirty="0" err="1"/>
              <a:t>Broca’s</a:t>
            </a:r>
            <a:r>
              <a:rPr lang="en-US" sz="5400" dirty="0"/>
              <a:t> Area.”</a:t>
            </a:r>
            <a:endParaRPr lang="en-CA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735360" y="610684"/>
            <a:ext cx="26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#4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9690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3868" y="2907955"/>
            <a:ext cx="8202971" cy="2549285"/>
          </a:xfrm>
        </p:spPr>
        <p:txBody>
          <a:bodyPr>
            <a:noAutofit/>
          </a:bodyPr>
          <a:lstStyle/>
          <a:p>
            <a:r>
              <a:rPr lang="en-US" sz="5400" dirty="0"/>
              <a:t>After effective reading interventions, the brain scans of dyslexic students look much more like those of non-dyslexic readers. </a:t>
            </a:r>
            <a:endParaRPr lang="en-CA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735360" y="610684"/>
            <a:ext cx="26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#5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9136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30343" y="1705231"/>
            <a:ext cx="8202971" cy="2549285"/>
          </a:xfrm>
        </p:spPr>
        <p:txBody>
          <a:bodyPr>
            <a:noAutofit/>
          </a:bodyPr>
          <a:lstStyle/>
          <a:p>
            <a:r>
              <a:rPr lang="en-US" sz="5400" dirty="0"/>
              <a:t>Dyslexic readers struggle with </a:t>
            </a:r>
            <a:r>
              <a:rPr lang="en-US" sz="5400" dirty="0" err="1"/>
              <a:t>pseudowords</a:t>
            </a:r>
            <a:r>
              <a:rPr lang="en-US" sz="5400" dirty="0"/>
              <a:t> (made-up words). </a:t>
            </a:r>
            <a:endParaRPr lang="en-CA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735360" y="610684"/>
            <a:ext cx="26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#6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3369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30343" y="1705231"/>
            <a:ext cx="8202971" cy="2549285"/>
          </a:xfrm>
        </p:spPr>
        <p:txBody>
          <a:bodyPr>
            <a:noAutofit/>
          </a:bodyPr>
          <a:lstStyle/>
          <a:p>
            <a:r>
              <a:rPr lang="en-US" sz="5400" dirty="0"/>
              <a:t>Dyslexic see letters as reversed when they read.</a:t>
            </a:r>
            <a:endParaRPr lang="en-CA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735360" y="610684"/>
            <a:ext cx="26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#7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02049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30343" y="1705231"/>
            <a:ext cx="8202971" cy="2549285"/>
          </a:xfrm>
        </p:spPr>
        <p:txBody>
          <a:bodyPr>
            <a:noAutofit/>
          </a:bodyPr>
          <a:lstStyle/>
          <a:p>
            <a:r>
              <a:rPr lang="en-US" sz="3600" dirty="0"/>
              <a:t>Dyslexics usually have intelligence levels that are below average</a:t>
            </a:r>
            <a:r>
              <a:rPr lang="en-CA" sz="3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5360" y="610684"/>
            <a:ext cx="266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 #8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2723015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167</TotalTime>
  <Words>522</Words>
  <Application>Microsoft Office PowerPoint</Application>
  <PresentationFormat>Widescreen</PresentationFormat>
  <Paragraphs>51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Schoolbook</vt:lpstr>
      <vt:lpstr>Wingdings 2</vt:lpstr>
      <vt:lpstr>View</vt:lpstr>
      <vt:lpstr>What is Dyslexia?</vt:lpstr>
      <vt:lpstr>People with dyslexia have trouble matching the letters they see on the page with the sounds those letters and combinations of letters make.</vt:lpstr>
      <vt:lpstr>Dyslexia is not a neurobiological learning disorder.</vt:lpstr>
      <vt:lpstr>40% of people are dyslexic.</vt:lpstr>
      <vt:lpstr>The brain scans of dyslexic readers show increased activation in the of the brain that is known as “Broca’s Area.”</vt:lpstr>
      <vt:lpstr>After effective reading interventions, the brain scans of dyslexic students look much more like those of non-dyslexic readers. </vt:lpstr>
      <vt:lpstr>Dyslexic readers struggle with pseudowords (made-up words). </vt:lpstr>
      <vt:lpstr>Dyslexic see letters as reversed when they read.</vt:lpstr>
      <vt:lpstr>Dyslexics usually have intelligence levels that are below average.</vt:lpstr>
      <vt:lpstr> True</vt:lpstr>
      <vt:lpstr>False</vt:lpstr>
      <vt:lpstr>False</vt:lpstr>
      <vt:lpstr>True</vt:lpstr>
      <vt:lpstr>True</vt:lpstr>
      <vt:lpstr>True</vt:lpstr>
      <vt:lpstr>False</vt:lpstr>
      <vt:lpstr>False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dyslexia?</dc:title>
  <dc:creator>Shawna Rich</dc:creator>
  <cp:lastModifiedBy>Shawna Rich</cp:lastModifiedBy>
  <cp:revision>13</cp:revision>
  <dcterms:created xsi:type="dcterms:W3CDTF">2020-03-21T23:14:49Z</dcterms:created>
  <dcterms:modified xsi:type="dcterms:W3CDTF">2021-01-25T21:04:17Z</dcterms:modified>
</cp:coreProperties>
</file>